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oppins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Tahoma"/>
      <p:regular r:id="rId38"/>
      <p:bold r:id="rId39"/>
    </p:embeddedFont>
    <p:embeddedFont>
      <p:font typeface="Roboto L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regular.fntdata"/><Relationship Id="rId20" Type="http://schemas.openxmlformats.org/officeDocument/2006/relationships/slide" Target="slides/slide15.xml"/><Relationship Id="rId42" Type="http://schemas.openxmlformats.org/officeDocument/2006/relationships/font" Target="fonts/RobotoLight-italic.fntdata"/><Relationship Id="rId41" Type="http://schemas.openxmlformats.org/officeDocument/2006/relationships/font" Target="fonts/RobotoLight-bold.fntdata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43" Type="http://schemas.openxmlformats.org/officeDocument/2006/relationships/font" Target="fonts/RobotoLight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39" Type="http://schemas.openxmlformats.org/officeDocument/2006/relationships/font" Target="fonts/Tahoma-bold.fntdata"/><Relationship Id="rId16" Type="http://schemas.openxmlformats.org/officeDocument/2006/relationships/slide" Target="slides/slide11.xml"/><Relationship Id="rId38" Type="http://schemas.openxmlformats.org/officeDocument/2006/relationships/font" Target="fonts/Tahoma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94585" y="384579"/>
            <a:ext cx="8754900" cy="13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900">
                <a:solidFill>
                  <a:srgbClr val="004AAC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457200" y="1183005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staque">
  <p:cSld name="ONE_COLUMN_TEXT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cplug.com.br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20" Type="http://schemas.openxmlformats.org/officeDocument/2006/relationships/hyperlink" Target="https://blog.connectplug.com.br/case-de-sucesso-big-bear-burger/" TargetMode="External"/><Relationship Id="rId22" Type="http://schemas.openxmlformats.org/officeDocument/2006/relationships/hyperlink" Target="https://blog.connectplug.com.br/case-de-sucesso-master-meats/" TargetMode="External"/><Relationship Id="rId21" Type="http://schemas.openxmlformats.org/officeDocument/2006/relationships/image" Target="../media/image15.png"/><Relationship Id="rId24" Type="http://schemas.openxmlformats.org/officeDocument/2006/relationships/hyperlink" Target="https://blog.connectplug.com.br/case-de-sucesso-jack-pizza/" TargetMode="External"/><Relationship Id="rId23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hyperlink" Target="https://blog.connectplug.com.br/case-de-sucesso-bar-do-urso/" TargetMode="External"/><Relationship Id="rId9" Type="http://schemas.openxmlformats.org/officeDocument/2006/relationships/image" Target="../media/image9.png"/><Relationship Id="rId26" Type="http://schemas.openxmlformats.org/officeDocument/2006/relationships/hyperlink" Target="https://blog.connectplug.com.br/cases-de-sucesso/case-de-sucesso-istok/" TargetMode="External"/><Relationship Id="rId25" Type="http://schemas.openxmlformats.org/officeDocument/2006/relationships/image" Target="../media/image23.png"/><Relationship Id="rId28" Type="http://schemas.openxmlformats.org/officeDocument/2006/relationships/image" Target="../media/image16.png"/><Relationship Id="rId27" Type="http://schemas.openxmlformats.org/officeDocument/2006/relationships/image" Target="../media/image21.png"/><Relationship Id="rId5" Type="http://schemas.openxmlformats.org/officeDocument/2006/relationships/image" Target="../media/image5.png"/><Relationship Id="rId6" Type="http://schemas.openxmlformats.org/officeDocument/2006/relationships/hyperlink" Target="https://blog.connectplug.com.br/cases-de-sucesso/case-de-sucesso-bubble-mix-tea/" TargetMode="External"/><Relationship Id="rId29" Type="http://schemas.openxmlformats.org/officeDocument/2006/relationships/image" Target="../media/image19.png"/><Relationship Id="rId7" Type="http://schemas.openxmlformats.org/officeDocument/2006/relationships/image" Target="../media/image4.png"/><Relationship Id="rId8" Type="http://schemas.openxmlformats.org/officeDocument/2006/relationships/hyperlink" Target="https://blog.connectplug.com.br/cases-de-sucesso/joker-socks/" TargetMode="External"/><Relationship Id="rId30" Type="http://schemas.openxmlformats.org/officeDocument/2006/relationships/image" Target="../media/image22.png"/><Relationship Id="rId11" Type="http://schemas.openxmlformats.org/officeDocument/2006/relationships/image" Target="../media/image6.png"/><Relationship Id="rId10" Type="http://schemas.openxmlformats.org/officeDocument/2006/relationships/hyperlink" Target="http://www.cplug.com.br" TargetMode="External"/><Relationship Id="rId13" Type="http://schemas.openxmlformats.org/officeDocument/2006/relationships/image" Target="../media/image7.png"/><Relationship Id="rId12" Type="http://schemas.openxmlformats.org/officeDocument/2006/relationships/hyperlink" Target="https://blog.connectplug.com.br/cases-de-sucesso/case-de-sucesso-coffee-walk/" TargetMode="External"/><Relationship Id="rId15" Type="http://schemas.openxmlformats.org/officeDocument/2006/relationships/image" Target="../media/image14.png"/><Relationship Id="rId14" Type="http://schemas.openxmlformats.org/officeDocument/2006/relationships/hyperlink" Target="https://blog.connectplug.com.br/case-de-sucesso-joy-joy-cafe/" TargetMode="External"/><Relationship Id="rId17" Type="http://schemas.openxmlformats.org/officeDocument/2006/relationships/image" Target="../media/image10.png"/><Relationship Id="rId16" Type="http://schemas.openxmlformats.org/officeDocument/2006/relationships/hyperlink" Target="https://blog.connectplug.com.br/cases-de-sucesso/case-de-sucesso-bean-go/" TargetMode="External"/><Relationship Id="rId19" Type="http://schemas.openxmlformats.org/officeDocument/2006/relationships/image" Target="../media/image13.png"/><Relationship Id="rId18" Type="http://schemas.openxmlformats.org/officeDocument/2006/relationships/hyperlink" Target="https://blog.connectplug.com.br/case-de-sucesso-casa-frutifique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cplug.com.br" TargetMode="External"/><Relationship Id="rId4" Type="http://schemas.openxmlformats.org/officeDocument/2006/relationships/hyperlink" Target="https://www.instagram.com/sistemacplug/" TargetMode="External"/><Relationship Id="rId5" Type="http://schemas.openxmlformats.org/officeDocument/2006/relationships/hyperlink" Target="https://blog.connectplug.com.br/" TargetMode="External"/><Relationship Id="rId6" Type="http://schemas.openxmlformats.org/officeDocument/2006/relationships/hyperlink" Target="http://www.cplug.com.br" TargetMode="External"/><Relationship Id="rId7" Type="http://schemas.openxmlformats.org/officeDocument/2006/relationships/image" Target="../media/image24.png"/><Relationship Id="rId8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hyperlink" Target="http://www.cplug.com.br" TargetMode="External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3963" y="1747825"/>
            <a:ext cx="494347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6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26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aba_plano_7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2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aba_plano_8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2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aba_plano_9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1175" y="4328850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/>
        </p:nvSpPr>
        <p:spPr>
          <a:xfrm>
            <a:off x="0" y="134025"/>
            <a:ext cx="8071200" cy="22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Roboto"/>
                <a:ea typeface="Roboto"/>
                <a:cs typeface="Roboto"/>
                <a:sym typeface="Roboto"/>
              </a:rPr>
              <a:t>Limitações da Integração Bling</a:t>
            </a:r>
            <a:endParaRPr b="1" i="0" sz="1800" u="none" cap="none" strike="noStrike">
              <a:solidFill>
                <a:srgbClr val="009B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9B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Controle de Estoque apenas na BLING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 objetivo da integração é que as vendas realizadas em nossos PONTOS DE VENDA sejam debitados do estoque da BLING, por esta razão o estoque não é controlado na CPLUG.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Métodos de Pagamentos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 sincronização não é realizado os vínculos entre os métodos de pagamentos entre ambas plataformas, sendo assim é obrigatório realizar um DE-PARA: vincular pagamentos CPLUG para pagamentos BLING.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Venda com cliente selecionado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Não é exportado o cliente relacionado a venda, todas vendas são geradas para "Consumidor Final Padrão".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Cancelamento de Venda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quando é realizado o cancelamento de uma venda no ERP CPLUG essa venda precisa ser cancelada manualmente no ERP BLING.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Parâmetros Tributários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 integração não exporta todos parâmetros, atualmente é integrado apenas NCM e Origem Fiscal, demais parâmetros precisam ser inseridos manualmente.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Vendedor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 integração não é exportado o cadastro de vendedores e nas vendas com vendedor selecionado, a venda é enviada para Bling sem o vendedor.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b="0" i="0" lang="pt-BR" sz="13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Imagens</a:t>
            </a:r>
            <a:r>
              <a:rPr b="0" i="0" lang="pt-BR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0" i="0" lang="pt-B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 imagens do cadastro de produtos não é integrada, sendo necessário replicar manualmente a inserção de imagens descritivas.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6262325" y="1340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slide_bling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706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Passo a passo 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1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Apresentação e montagem do plano de acordo com a operação do cliente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você está aqui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2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Alinhamentos finais para contratação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dúvidas, detalhes técnicos…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3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Contratação (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envio de dados, link de pagamento, assinatura do contrato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4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Treinamento e Implementação 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i="1"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Etapa 5</a:t>
            </a:r>
            <a:r>
              <a:rPr lang="pt-BR" sz="1400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Monitoramento e Suporte Contínuo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1100">
                <a:solidFill>
                  <a:schemeClr val="lt1"/>
                </a:solidFill>
              </a:rPr>
              <a:t>Prazos:</a:t>
            </a:r>
            <a:r>
              <a:rPr lang="pt-BR" sz="1100">
                <a:solidFill>
                  <a:schemeClr val="lt1"/>
                </a:solidFill>
              </a:rPr>
              <a:t> Treinamento e Implementação em até 30 dias com acompanhamento em tempo real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95" name="Google Shape;195;p3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1"/>
          <p:cNvSpPr txBox="1"/>
          <p:nvPr>
            <p:ph idx="4294967295" type="title"/>
          </p:nvPr>
        </p:nvSpPr>
        <p:spPr>
          <a:xfrm>
            <a:off x="265275" y="630775"/>
            <a:ext cx="289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pt-BR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Cases de Sucesso:</a:t>
            </a:r>
            <a:endParaRPr b="1" sz="2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412"/>
              <a:buFont typeface="Arial"/>
              <a:buNone/>
            </a:pPr>
            <a:r>
              <a:t/>
            </a:r>
            <a:endParaRPr sz="23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2672"/>
              <a:buNone/>
            </a:pPr>
            <a:r>
              <a:t/>
            </a:r>
            <a:endParaRPr sz="23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3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2584" l="19338" r="22390" t="16235"/>
          <a:stretch/>
        </p:blipFill>
        <p:spPr>
          <a:xfrm>
            <a:off x="490075" y="1137625"/>
            <a:ext cx="1188275" cy="7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21113" y="3102550"/>
            <a:ext cx="1396800" cy="68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076375" y="3138350"/>
            <a:ext cx="1119942" cy="6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1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33185" l="29486" r="32334" t="33538"/>
          <a:stretch/>
        </p:blipFill>
        <p:spPr>
          <a:xfrm>
            <a:off x="5030137" y="1179871"/>
            <a:ext cx="778775" cy="678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>
            <a:hlinkClick r:id="rId14"/>
          </p:cNvPr>
          <p:cNvPicPr preferRelativeResize="0"/>
          <p:nvPr/>
        </p:nvPicPr>
        <p:blipFill rotWithShape="1">
          <a:blip r:embed="rId15">
            <a:alphaModFix/>
          </a:blip>
          <a:srcRect b="33639" l="29064" r="27711" t="37290"/>
          <a:stretch/>
        </p:blipFill>
        <p:spPr>
          <a:xfrm>
            <a:off x="7076375" y="1142635"/>
            <a:ext cx="1119949" cy="753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>
            <a:hlinkClick r:id="rId16"/>
          </p:cNvPr>
          <p:cNvPicPr preferRelativeResize="0"/>
          <p:nvPr/>
        </p:nvPicPr>
        <p:blipFill rotWithShape="1">
          <a:blip r:embed="rId17">
            <a:alphaModFix/>
          </a:blip>
          <a:srcRect b="37892" l="28243" r="30172" t="38246"/>
          <a:stretch/>
        </p:blipFill>
        <p:spPr>
          <a:xfrm>
            <a:off x="524238" y="3138352"/>
            <a:ext cx="1119949" cy="642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>
            <a:hlinkClick r:id="rId18"/>
          </p:cNvPr>
          <p:cNvPicPr preferRelativeResize="0"/>
          <p:nvPr/>
        </p:nvPicPr>
        <p:blipFill rotWithShape="1">
          <a:blip r:embed="rId19">
            <a:alphaModFix/>
          </a:blip>
          <a:srcRect b="37444" l="26054" r="25168" t="35844"/>
          <a:stretch/>
        </p:blipFill>
        <p:spPr>
          <a:xfrm>
            <a:off x="1342650" y="2203213"/>
            <a:ext cx="1188275" cy="65072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/>
          <p:nvPr/>
        </p:nvSpPr>
        <p:spPr>
          <a:xfrm>
            <a:off x="6327750" y="2077813"/>
            <a:ext cx="576600" cy="804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1">
            <a:hlinkClick r:id="rId20"/>
          </p:cNvPr>
          <p:cNvPicPr preferRelativeResize="0"/>
          <p:nvPr/>
        </p:nvPicPr>
        <p:blipFill rotWithShape="1">
          <a:blip r:embed="rId21">
            <a:alphaModFix/>
          </a:blip>
          <a:srcRect b="25335" l="31406" r="32112" t="26288"/>
          <a:stretch/>
        </p:blipFill>
        <p:spPr>
          <a:xfrm>
            <a:off x="6327751" y="2097469"/>
            <a:ext cx="576601" cy="764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hlinkClick r:id="rId22"/>
          </p:cNvPr>
          <p:cNvPicPr preferRelativeResize="0"/>
          <p:nvPr/>
        </p:nvPicPr>
        <p:blipFill rotWithShape="1">
          <a:blip r:embed="rId23">
            <a:alphaModFix/>
          </a:blip>
          <a:srcRect b="39338" l="27477" r="28147" t="36407"/>
          <a:stretch/>
        </p:blipFill>
        <p:spPr>
          <a:xfrm>
            <a:off x="2572064" y="1137626"/>
            <a:ext cx="1396799" cy="7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1">
            <a:hlinkClick r:id="rId24"/>
          </p:cNvPr>
          <p:cNvPicPr preferRelativeResize="0"/>
          <p:nvPr/>
        </p:nvPicPr>
        <p:blipFill rotWithShape="1">
          <a:blip r:embed="rId25">
            <a:alphaModFix/>
          </a:blip>
          <a:srcRect b="37151" l="28840" r="28840" t="32535"/>
          <a:stretch/>
        </p:blipFill>
        <p:spPr>
          <a:xfrm>
            <a:off x="3968875" y="2100150"/>
            <a:ext cx="1062250" cy="76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1">
            <a:hlinkClick r:id="rId26"/>
          </p:cNvPr>
          <p:cNvPicPr preferRelativeResize="0"/>
          <p:nvPr/>
        </p:nvPicPr>
        <p:blipFill rotWithShape="1">
          <a:blip r:embed="rId27">
            <a:alphaModFix/>
          </a:blip>
          <a:srcRect b="42798" l="35221" r="35464" t="40488"/>
          <a:stretch/>
        </p:blipFill>
        <p:spPr>
          <a:xfrm>
            <a:off x="2609773" y="3067700"/>
            <a:ext cx="1321396" cy="75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/>
          <p:cNvPicPr preferRelativeResize="0"/>
          <p:nvPr/>
        </p:nvPicPr>
        <p:blipFill rotWithShape="1">
          <a:blip r:embed="rId28">
            <a:alphaModFix/>
          </a:blip>
          <a:srcRect b="0" l="0" r="0" t="0"/>
          <a:stretch/>
        </p:blipFill>
        <p:spPr>
          <a:xfrm>
            <a:off x="1126079" y="4065375"/>
            <a:ext cx="1621425" cy="77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1"/>
          <p:cNvPicPr preferRelativeResize="0"/>
          <p:nvPr/>
        </p:nvPicPr>
        <p:blipFill rotWithShape="1">
          <a:blip r:embed="rId29">
            <a:alphaModFix/>
          </a:blip>
          <a:srcRect b="0" l="0" r="0" t="0"/>
          <a:stretch/>
        </p:blipFill>
        <p:spPr>
          <a:xfrm>
            <a:off x="3765850" y="4164690"/>
            <a:ext cx="1175625" cy="646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1"/>
          <p:cNvPicPr preferRelativeResize="0"/>
          <p:nvPr/>
        </p:nvPicPr>
        <p:blipFill rotWithShape="1">
          <a:blip r:embed="rId30">
            <a:alphaModFix/>
          </a:blip>
          <a:srcRect b="0" l="0" r="0" t="0"/>
          <a:stretch/>
        </p:blipFill>
        <p:spPr>
          <a:xfrm>
            <a:off x="5805350" y="4028400"/>
            <a:ext cx="1621402" cy="9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/>
        </p:nvSpPr>
        <p:spPr>
          <a:xfrm>
            <a:off x="2538900" y="2092550"/>
            <a:ext cx="40662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nome_closer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1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Especialista de Produtos -  ConnectPlug</a:t>
            </a:r>
            <a:endParaRPr b="1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celular_closer</a:t>
            </a:r>
            <a:endParaRPr b="0" i="0" sz="13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email_closer</a:t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1" i="0" lang="pt-BR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CONNECTPLUG DESENVOLVIMENTO DE SOFTWARES LTDA.</a:t>
            </a:r>
            <a:endParaRPr b="1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www.cplug.com.br</a:t>
            </a:r>
            <a:endParaRPr b="0" i="0" sz="1100" u="sng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instagram</a:t>
            </a:r>
            <a:endParaRPr b="0" i="0" sz="1100" u="none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blog</a:t>
            </a:r>
            <a:endParaRPr b="0" i="0" sz="1100" u="none" cap="none" strike="noStrike">
              <a:solidFill>
                <a:srgbClr val="A4C2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(41) 3040-5271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32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27500" y="4346450"/>
            <a:ext cx="2559375" cy="61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73075" y="319500"/>
            <a:ext cx="4397844" cy="1835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2"/>
          <p:cNvSpPr txBox="1"/>
          <p:nvPr/>
        </p:nvSpPr>
        <p:spPr>
          <a:xfrm>
            <a:off x="2490275" y="1595975"/>
            <a:ext cx="39747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20"/>
              <a:buFont typeface="Arial"/>
              <a:buNone/>
            </a:pPr>
            <a:r>
              <a:rPr b="1" i="0" lang="pt-BR" sz="1720" u="none" cap="none" strike="noStrike">
                <a:solidFill>
                  <a:srgbClr val="00AFF2"/>
                </a:solidFill>
                <a:latin typeface="Montserrat"/>
                <a:ea typeface="Montserrat"/>
                <a:cs typeface="Montserrat"/>
                <a:sym typeface="Montserrat"/>
              </a:rPr>
              <a:t>É UM PRAZER CONECTAR VOCÊ!</a:t>
            </a:r>
            <a:endParaRPr b="1" i="0" sz="1720" u="none" cap="none" strike="noStrike">
              <a:solidFill>
                <a:srgbClr val="00AF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18075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8"/>
          <p:cNvSpPr txBox="1"/>
          <p:nvPr>
            <p:ph idx="4294967295" type="subTitle"/>
          </p:nvPr>
        </p:nvSpPr>
        <p:spPr>
          <a:xfrm>
            <a:off x="321192" y="1733225"/>
            <a:ext cx="29487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Soluções para Food e Varejo</a:t>
            </a:r>
            <a:endParaRPr b="1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8"/>
          <p:cNvSpPr txBox="1"/>
          <p:nvPr/>
        </p:nvSpPr>
        <p:spPr>
          <a:xfrm>
            <a:off x="270275" y="828375"/>
            <a:ext cx="32682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"/>
              <a:buFont typeface="Arial"/>
              <a:buNone/>
            </a:pPr>
            <a:r>
              <a:rPr b="1" i="0" lang="pt-BR" sz="3100" u="none" cap="none" strike="noStrike">
                <a:solidFill>
                  <a:srgbClr val="009CDE"/>
                </a:solidFill>
                <a:latin typeface="Poppins"/>
                <a:ea typeface="Poppins"/>
                <a:cs typeface="Poppins"/>
                <a:sym typeface="Poppins"/>
              </a:rPr>
              <a:t>ECOSSISTEMA CONNECTPLUG</a:t>
            </a:r>
            <a:endParaRPr b="1" i="0" sz="3100" u="none" cap="none" strike="noStrike">
              <a:solidFill>
                <a:srgbClr val="009CD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009CD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321200" y="2523050"/>
            <a:ext cx="326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Presença em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TODOS 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 estados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37382" y="0"/>
            <a:ext cx="723978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2342575"/>
            <a:ext cx="1888527" cy="183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2901475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/>
          <p:nvPr/>
        </p:nvSpPr>
        <p:spPr>
          <a:xfrm>
            <a:off x="321200" y="3059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Mais de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10 mil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clientes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321200" y="3596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Mais de </a:t>
            </a:r>
            <a:r>
              <a:rPr b="1" i="1" lang="pt-BR" sz="1400" u="sng" cap="none" strike="noStrike">
                <a:solidFill>
                  <a:srgbClr val="009CDE"/>
                </a:solidFill>
                <a:latin typeface="Roboto"/>
                <a:ea typeface="Roboto"/>
                <a:cs typeface="Roboto"/>
                <a:sym typeface="Roboto"/>
              </a:rPr>
              <a:t>12 mil</a:t>
            </a:r>
            <a:r>
              <a:rPr b="0" i="0" lang="pt-B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PDVs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706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Sobre a </a:t>
            </a:r>
            <a:r>
              <a:rPr b="1" lang="pt-BR" sz="2120">
                <a:solidFill>
                  <a:srgbClr val="009CDE"/>
                </a:solidFill>
                <a:latin typeface="Montserrat"/>
                <a:ea typeface="Montserrat"/>
                <a:cs typeface="Montserrat"/>
                <a:sym typeface="Montserrat"/>
              </a:rPr>
              <a:t>Connect</a:t>
            </a: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Plug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1570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ConnectPlug 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foi fundada com o objetivo de facilitar a gestão de negócios no food e varejo. Em 2023, nos unimos à LWSA (Locaweb Software As a Service), ampliando nossas soluções e fortalecendo nossa presença no mercado. Hoje, ajudamos empresas de todos os tamanhos a otimizar operações e impulsionar o crescimento por meio de tecnologias eficientes e integradas.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Diferenciais:</a:t>
            </a:r>
            <a:r>
              <a:rPr lang="pt-BR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PDV OffLine, automação de processos, tomada de decisão baseada em dados, aumento da produtividade, suporte contínuo e escalabilidade, facilidade de uso e integração total.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90" name="Google Shape;90;p1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20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aba_plano_1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2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aba_plano_2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aba_plano_3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2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aba_plano_4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24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/>
        </p:nvSpPr>
        <p:spPr>
          <a:xfrm>
            <a:off x="4463750" y="762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aba_plano_5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76200"/>
            <a:ext cx="1888527" cy="18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type="title"/>
          </p:nvPr>
        </p:nvSpPr>
        <p:spPr>
          <a:xfrm>
            <a:off x="228150" y="706975"/>
            <a:ext cx="211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1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Investimento</a:t>
            </a:r>
            <a:endParaRPr b="1" sz="21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2541525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Plano </a:t>
            </a:r>
            <a:endParaRPr b="0" i="0" sz="17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9BDB"/>
                </a:solidFill>
                <a:latin typeface="Lato"/>
                <a:ea typeface="Lato"/>
                <a:cs typeface="Lato"/>
                <a:sym typeface="Lato"/>
              </a:rPr>
              <a:t>---------------------------------</a:t>
            </a:r>
            <a:endParaRPr b="1" i="0" sz="1800" u="none" cap="none" strike="noStrike">
              <a:solidFill>
                <a:srgbClr val="009BD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montagem_do_plano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25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08300" y="388913"/>
            <a:ext cx="684925" cy="6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/>
        </p:nvSpPr>
        <p:spPr>
          <a:xfrm>
            <a:off x="4496750" y="80700"/>
            <a:ext cx="19338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B2036"/>
                </a:solidFill>
                <a:highlight>
                  <a:srgbClr val="0B2036"/>
                </a:highlight>
                <a:latin typeface="Arial"/>
                <a:ea typeface="Arial"/>
                <a:cs typeface="Arial"/>
                <a:sym typeface="Arial"/>
              </a:rPr>
              <a:t>aba_plano_6</a:t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B2036"/>
              </a:solidFill>
              <a:highlight>
                <a:srgbClr val="0B2036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5541100" y="706975"/>
            <a:ext cx="29148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Mensal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plano_mensal</a:t>
            </a: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por: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Anual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plano_anual por mês</a:t>
            </a:r>
            <a:endParaRPr b="0" i="0" sz="22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pt-BR" sz="9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economia_anual</a:t>
            </a:r>
            <a:endParaRPr b="0" i="0" sz="900" u="none" cap="none" strike="noStrike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Desconto de </a:t>
            </a:r>
            <a:r>
              <a:rPr b="1" i="0" lang="pt-BR" sz="16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desconto_total</a:t>
            </a:r>
            <a:endParaRPr b="1" i="0" sz="16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 da Proposta</a:t>
            </a:r>
            <a:b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validade_proposta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Plano Anual - </a:t>
            </a:r>
            <a:r>
              <a:rPr b="1" i="0" lang="pt-BR" sz="1200" u="none" cap="none" strike="noStrike">
                <a:solidFill>
                  <a:srgbClr val="00AFF2"/>
                </a:solidFill>
                <a:latin typeface="Lato"/>
                <a:ea typeface="Lato"/>
                <a:cs typeface="Lato"/>
                <a:sym typeface="Lato"/>
              </a:rPr>
              <a:t>Contrato de 12 meses</a:t>
            </a:r>
            <a:endParaRPr b="1" i="0" sz="1200" u="none" cap="none" strike="noStrike">
              <a:solidFill>
                <a:srgbClr val="00AFF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Suporte: tipo_de_suporte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Horário de Suporte: </a:t>
            </a:r>
            <a:b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pt-BR" sz="11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horario_de_suporte</a:t>
            </a:r>
            <a:endParaRPr b="0" i="0" sz="11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